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1" r:id="rId2"/>
    <p:sldId id="262" r:id="rId3"/>
    <p:sldId id="256" r:id="rId4"/>
    <p:sldId id="257" r:id="rId5"/>
    <p:sldId id="258" r:id="rId6"/>
    <p:sldId id="259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8" r:id="rId17"/>
    <p:sldId id="272" r:id="rId18"/>
    <p:sldId id="275" r:id="rId19"/>
    <p:sldId id="276" r:id="rId20"/>
    <p:sldId id="273" r:id="rId21"/>
    <p:sldId id="274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5"/>
    <p:restoredTop sz="94703"/>
  </p:normalViewPr>
  <p:slideViewPr>
    <p:cSldViewPr snapToGrid="0">
      <p:cViewPr>
        <p:scale>
          <a:sx n="110" d="100"/>
          <a:sy n="110" d="100"/>
        </p:scale>
        <p:origin x="164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008E-3C06-8D4F-883B-DC5875A8D576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DD0CD-C70F-BA41-B452-5E6B4969E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www.amazon.com</a:t>
            </a:r>
            <a:r>
              <a:rPr lang="en-US" dirty="0"/>
              <a:t>/HONEYWELL-Replacement-Wicking-Filter-Count/</a:t>
            </a:r>
            <a:r>
              <a:rPr lang="en-US" dirty="0" err="1"/>
              <a:t>dp</a:t>
            </a:r>
            <a:r>
              <a:rPr lang="en-US" dirty="0"/>
              <a:t>/B07W69P2TK/ref=sr_1_4?crid=681JH0OAIW75&amp;keywords=humidifier%2Bfilter&amp;qid=1707325729&amp;sprefix=humidifier%2Bfilter%2Caps%2C111&amp;sr=8-4&amp;th=1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DD0CD-C70F-BA41-B452-5E6B4969EE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6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www.amazon.com</a:t>
            </a:r>
            <a:r>
              <a:rPr lang="en-US" dirty="0"/>
              <a:t>/Coolerguys-120MM-120X120X25-Airflow-Waterproof/</a:t>
            </a:r>
            <a:r>
              <a:rPr lang="en-US" dirty="0" err="1"/>
              <a:t>dp</a:t>
            </a:r>
            <a:r>
              <a:rPr lang="en-US" dirty="0"/>
              <a:t>/B07NMC9X38/ref=pd_ci_mcx_mh_mcx_views_0?pd_rd_w=</a:t>
            </a:r>
            <a:r>
              <a:rPr lang="en-US" dirty="0" err="1"/>
              <a:t>sxUFJ&amp;content-id</a:t>
            </a:r>
            <a:r>
              <a:rPr lang="en-US" dirty="0"/>
              <a:t>=amzn1.sym.225b4624-972d-4629-9040-f1bf9923dd95%3Aamzn1.symc.40e6a10e-cbc4-4fa5-81e3-4435ff64d03b&amp;pf_rd_p=225b4624-972d-4629-9040-f1bf9923dd95&amp;pf_rd_r=8JR7QY3PB6ZN26N4J5AQ&amp;pd_rd_wg=Ish3K&amp;pd_rd_r=895cfc63-f3e0-4c7a-991f-7c7b90c2733c&amp;pd_rd_i=B07NMC9X38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DD0CD-C70F-BA41-B452-5E6B4969EE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9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www.amazon.com</a:t>
            </a:r>
            <a:r>
              <a:rPr lang="en-US" dirty="0"/>
              <a:t>/Water-Electromagnetic-Liquid-Diesel-DC3-6V/</a:t>
            </a:r>
            <a:r>
              <a:rPr lang="en-US" dirty="0" err="1"/>
              <a:t>dp</a:t>
            </a:r>
            <a:r>
              <a:rPr lang="en-US" dirty="0"/>
              <a:t>/B07FX84FYT/ref=asc_df_B07FX84FYT/?tag=hyprod-20&amp;linkCode=df0&amp;hvadid=598245474852&amp;hvpos=&amp;</a:t>
            </a:r>
            <a:r>
              <a:rPr lang="en-US" dirty="0" err="1"/>
              <a:t>hvnetw</a:t>
            </a:r>
            <a:r>
              <a:rPr lang="en-US" dirty="0"/>
              <a:t>=</a:t>
            </a:r>
            <a:r>
              <a:rPr lang="en-US" dirty="0" err="1"/>
              <a:t>g&amp;hvrand</a:t>
            </a:r>
            <a:r>
              <a:rPr lang="en-US" dirty="0"/>
              <a:t>=11700143207841696701&amp;hvpone=&amp;</a:t>
            </a:r>
            <a:r>
              <a:rPr lang="en-US" dirty="0" err="1"/>
              <a:t>hvptwo</a:t>
            </a:r>
            <a:r>
              <a:rPr lang="en-US" dirty="0"/>
              <a:t>=&amp;</a:t>
            </a:r>
            <a:r>
              <a:rPr lang="en-US" dirty="0" err="1"/>
              <a:t>hvqmt</a:t>
            </a:r>
            <a:r>
              <a:rPr lang="en-US" dirty="0"/>
              <a:t>=&amp;</a:t>
            </a:r>
            <a:r>
              <a:rPr lang="en-US" dirty="0" err="1"/>
              <a:t>hvdev</a:t>
            </a:r>
            <a:r>
              <a:rPr lang="en-US" dirty="0"/>
              <a:t>=</a:t>
            </a:r>
            <a:r>
              <a:rPr lang="en-US" dirty="0" err="1"/>
              <a:t>c&amp;hvdvcmdl</a:t>
            </a:r>
            <a:r>
              <a:rPr lang="en-US" dirty="0"/>
              <a:t>=&amp;</a:t>
            </a:r>
            <a:r>
              <a:rPr lang="en-US" dirty="0" err="1"/>
              <a:t>hvlocint</a:t>
            </a:r>
            <a:r>
              <a:rPr lang="en-US" dirty="0"/>
              <a:t>=&amp;</a:t>
            </a:r>
            <a:r>
              <a:rPr lang="en-US" dirty="0" err="1"/>
              <a:t>hvlocphy</a:t>
            </a:r>
            <a:r>
              <a:rPr lang="en-US" dirty="0"/>
              <a:t>=9022196&amp;hvtargid=pla-915369286739&amp;mcid=dddffec669123053a5057ff4f5d94826&amp;gclid=CjwKCAiA8YyuBhBSEiwA5R3-E6oAlcwDb9zo7WgWwODs67O3q9OLB1oAHH9SaVSQ7HHCne3YUN-NIRoCtKcQAvD_BwE&amp;th=1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DD0CD-C70F-BA41-B452-5E6B4969EE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87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www.adafruit.com</a:t>
            </a:r>
            <a:r>
              <a:rPr lang="en-US" dirty="0"/>
              <a:t>/product/3397?gad_source=1&amp;gclid=CjwKCAiA8YyuBhBSEiwA5R3-E6B7SQcdA7hnvmyj9_ijka3YXRK3Aj_dM8Fylm8imfuIDRSNtU48ahoCC9sQAvD_BwE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DD0CD-C70F-BA41-B452-5E6B4969EE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1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707-A72E-33E1-3D67-D96A04006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D3E85-DA36-261B-1657-13454D510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AB350-16E9-2CA5-D8F4-C84D4CD6B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7A229-68B8-11DB-685E-CC8CADEF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5C0E7-FDF0-5FA1-8672-F55A7F8C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0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43A1-A00F-9CA6-CDFB-527BA32D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6B5CA-49BB-D5E9-4C60-49F59BC70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5F686-55F2-A251-3404-3C9D2A1FE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BFD81-CD5E-DFE2-0EE5-D7FD531C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F1A1C-B76D-4B3B-707D-E333CD84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22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E4F9BF-9CE2-B75A-2E55-362AEF901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7FE17-E191-5056-23CB-BA265EBA9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96F9D-22ED-0B35-B8B1-8B80AC28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78BFA-72CA-ED9F-3BB0-F9B5FE26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4E0A4-E84C-89AB-2AB5-DF99D468C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7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E1A-3180-7B15-63A2-57EBBA6B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1108A-2145-6B0B-EAF1-3D5F9CEC5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AB653-EC2A-BB07-F8E8-00151A371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572FE-8EC3-5852-3034-C17C77E0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F34EC-695E-F93B-AC73-63CCA342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D60E-D531-1771-312F-85B57ABE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720B-C421-6FD8-F967-0AF68C988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3E8E5-D9EF-296D-A81B-D38690AC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1522F-1C2A-1EB7-1D8D-180A4D13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EC4E9-039A-9FEA-84B6-21AAB4DC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2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6D59-CC2A-1520-7AC4-5928D8619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5D541-897C-0532-BCF9-9A381801B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EA226-AF85-6B3E-5C08-A396EE7F8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635A1-96C6-2CD7-D67C-7D10A065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EF1BC-A14E-369A-C845-BE40738D3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9294-124F-E497-F5B7-FCDCC447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0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09C1-34C0-12A3-4D0A-19AA9F53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A7ABB-1534-ABD4-DB5A-E73D36F05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9974F-D366-3366-44E8-F546CE617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20E41-BA36-8862-3BAA-B583F28AE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333F0-996E-B768-83EF-AF7D180EB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F04D97-50A6-0D98-EE1D-1C96B243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D4DBC1-AB86-3AF5-B0F5-38660453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FBB18B-47F8-D470-A7AE-DD24E017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6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313B-EC6B-05D7-8321-10251AF9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5913F-97E3-D4DE-7CDA-FDBB6553A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E5005-C0DB-5E17-8A94-2159A1D6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016AD-46B7-AFCC-39A2-9B98F01D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09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BEACB-61FA-A547-AF98-B318497D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52019-046A-BD1A-D057-599C376F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8EE74-9561-9040-851D-4A8F9B94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02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9B1E-EF4C-F078-5E87-081D1D74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4572D-BEEF-1D6C-FB68-1BF7C38B1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57889-6B98-FAEA-24A1-B4B213B4D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F40EA-4A70-1EEC-81A8-A9A9490C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1233E-E805-DF82-D547-EB97E5D4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B62AA-3F63-A41C-F310-DF7F5E97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D940-7D63-3B2D-E8F3-CC36C6F1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23F379-341C-6379-641A-BF6C88484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A5585-3363-C349-BB18-21AF8963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2E1E5-8311-DB32-6346-AA0F767C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CE957-D623-6BA2-2419-E732394E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63C1F-AD60-DFD3-97D8-5255213C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986193-E049-2DBC-A446-78667781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32090-C466-624C-7B0F-619FC735D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2627B-A293-488E-48AB-9DB9F527F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FBF2-006C-D54C-9F38-98D27096E8EC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D11A4-DFEB-78D0-D2FC-64CE63A1B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E4C21-16BF-4249-B52A-D17CDEA86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A93D2-BC7D-E544-8DA4-149001D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2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yxie2@Illinois.edu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9.wdp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4CAB-88F2-91EF-397A-95C70749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418"/>
            <a:ext cx="10515600" cy="1325563"/>
          </a:xfrm>
        </p:spPr>
        <p:txBody>
          <a:bodyPr/>
          <a:lstStyle/>
          <a:p>
            <a:r>
              <a:rPr lang="en-US" dirty="0"/>
              <a:t>Automatic Cool-Mist Humidifier &amp; water refill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F5A38-6B79-075E-ED83-181DC733750B}"/>
              </a:ext>
            </a:extLst>
          </p:cNvPr>
          <p:cNvSpPr txBox="1"/>
          <p:nvPr/>
        </p:nvSpPr>
        <p:spPr>
          <a:xfrm>
            <a:off x="838200" y="5104765"/>
            <a:ext cx="105257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ECE445 – Group 11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Andrew Sherwin (</a:t>
            </a:r>
            <a:r>
              <a:rPr lang="en-US" dirty="0">
                <a:hlinkClick r:id="rId2"/>
              </a:rPr>
              <a:t>zyxie2@Illinois.edu</a:t>
            </a:r>
            <a:r>
              <a:rPr lang="en-US" dirty="0"/>
              <a:t> / (310) 918-9167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Woojin</a:t>
            </a:r>
            <a:r>
              <a:rPr lang="en-US" dirty="0"/>
              <a:t> Kim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Jalen Chen</a:t>
            </a:r>
          </a:p>
        </p:txBody>
      </p:sp>
    </p:spTree>
    <p:extLst>
      <p:ext uri="{BB962C8B-B14F-4D97-AF65-F5344CB8AC3E}">
        <p14:creationId xmlns:p14="http://schemas.microsoft.com/office/powerpoint/2010/main" val="342527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ll of blue and white material in a plastic container&#10;&#10;Description automatically generated">
            <a:extLst>
              <a:ext uri="{FF2B5EF4-FFF2-40B4-BE49-F238E27FC236}">
                <a16:creationId xmlns:a16="http://schemas.microsoft.com/office/drawing/2014/main" id="{88FB8B4C-F312-3515-217E-1E4E1045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06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ox with a black plastic container and a blue roll of foam&#10;&#10;Description automatically generated with medium confidence">
            <a:extLst>
              <a:ext uri="{FF2B5EF4-FFF2-40B4-BE49-F238E27FC236}">
                <a16:creationId xmlns:a16="http://schemas.microsoft.com/office/drawing/2014/main" id="{9DDA40BB-BD6E-6BA0-A0B1-28EC066D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3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plastic box with a plastic vent&#10;&#10;Description automatically generated with medium confidence">
            <a:extLst>
              <a:ext uri="{FF2B5EF4-FFF2-40B4-BE49-F238E27FC236}">
                <a16:creationId xmlns:a16="http://schemas.microsoft.com/office/drawing/2014/main" id="{D9BECB75-70AA-BA79-173C-35AB391B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0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asuring tape and a circular object&#10;&#10;Description automatically generated">
            <a:extLst>
              <a:ext uri="{FF2B5EF4-FFF2-40B4-BE49-F238E27FC236}">
                <a16:creationId xmlns:a16="http://schemas.microsoft.com/office/drawing/2014/main" id="{4E316F6D-38A3-F1F0-B7C7-A2E453DA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1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asuring tape on a black device&#10;&#10;Description automatically generated with medium confidence">
            <a:extLst>
              <a:ext uri="{FF2B5EF4-FFF2-40B4-BE49-F238E27FC236}">
                <a16:creationId xmlns:a16="http://schemas.microsoft.com/office/drawing/2014/main" id="{2582D689-4D87-7FA1-8786-1AA6C97D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4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fan with a blue and white label&#10;&#10;Description automatically generated">
            <a:extLst>
              <a:ext uri="{FF2B5EF4-FFF2-40B4-BE49-F238E27FC236}">
                <a16:creationId xmlns:a16="http://schemas.microsoft.com/office/drawing/2014/main" id="{F7902633-C381-DA94-CB04-7C382FB5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3" b="91223" l="8124" r="95059">
                        <a14:foregroundMark x1="12563" y1="16301" x2="23618" y2="16458"/>
                        <a14:foregroundMark x1="75377" y1="15674" x2="86683" y2="18339"/>
                        <a14:foregroundMark x1="86683" y1="18339" x2="93970" y2="26959"/>
                        <a14:foregroundMark x1="93970" y1="26959" x2="95059" y2="31661"/>
                        <a14:foregroundMark x1="9129" y1="17790" x2="8124" y2="49295"/>
                        <a14:foregroundMark x1="8459" y1="72492" x2="14992" y2="83229"/>
                        <a14:foregroundMark x1="14992" y1="83229" x2="17420" y2="83856"/>
                        <a14:foregroundMark x1="6700" y1="51176" x2="8291" y2="83229"/>
                        <a14:foregroundMark x1="8291" y1="83229" x2="20436" y2="89342"/>
                        <a14:foregroundMark x1="20436" y1="89342" x2="27219" y2="90752"/>
                        <a14:foregroundMark x1="75879" y1="88323" x2="86767" y2="84953"/>
                        <a14:foregroundMark x1="66415" y1="61364" x2="73534" y2="68809"/>
                        <a14:foregroundMark x1="73534" y1="68809" x2="73702" y2="69122"/>
                        <a14:foregroundMark x1="73116" y1="58621" x2="79564" y2="63793"/>
                        <a14:foregroundMark x1="58459" y1="59091" x2="51675" y2="67633"/>
                        <a14:foregroundMark x1="51675" y1="67633" x2="48660" y2="81897"/>
                        <a14:foregroundMark x1="68342" y1="68495" x2="90117" y2="75549"/>
                        <a14:foregroundMark x1="90117" y1="75549" x2="92965" y2="80878"/>
                        <a14:foregroundMark x1="66750" y1="91066" x2="87521" y2="91223"/>
                        <a14:backgroundMark x1="14657" y1="56818" x2="18928" y2="57132"/>
                        <a14:backgroundMark x1="25879" y1="31034" x2="26047" y2="32132"/>
                        <a14:backgroundMark x1="51759" y1="22414" x2="51591" y2="24216"/>
                        <a14:backgroundMark x1="77303" y1="35502" x2="78476" y2="35658"/>
                        <a14:backgroundMark x1="13568" y1="36207" x2="12898" y2="373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34804">
            <a:off x="2730287" y="2050765"/>
            <a:ext cx="1945258" cy="2078853"/>
          </a:xfrm>
          <a:prstGeom prst="rect">
            <a:avLst/>
          </a:prstGeom>
        </p:spPr>
      </p:pic>
      <p:pic>
        <p:nvPicPr>
          <p:cNvPr id="9" name="Picture 8" descr="A close-up of a device&#10;&#10;Description automatically generated">
            <a:extLst>
              <a:ext uri="{FF2B5EF4-FFF2-40B4-BE49-F238E27FC236}">
                <a16:creationId xmlns:a16="http://schemas.microsoft.com/office/drawing/2014/main" id="{BE834C43-A2EC-48E8-8CD7-C4D85AF2B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1" b="97316" l="9983" r="89845">
                        <a14:foregroundMark x1="22031" y1="92744" x2="29604" y2="92942"/>
                        <a14:foregroundMark x1="41394" y1="96620" x2="43115" y2="97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96365" y="1788077"/>
            <a:ext cx="980175" cy="959140"/>
          </a:xfrm>
          <a:prstGeom prst="rect">
            <a:avLst/>
          </a:prstGeom>
        </p:spPr>
      </p:pic>
      <p:pic>
        <p:nvPicPr>
          <p:cNvPr id="3" name="Picture 2" descr="A cleaning sprayer and sponge on a floor&#10;&#10;Description automatically generated">
            <a:extLst>
              <a:ext uri="{FF2B5EF4-FFF2-40B4-BE49-F238E27FC236}">
                <a16:creationId xmlns:a16="http://schemas.microsoft.com/office/drawing/2014/main" id="{77A4B410-9759-EE4C-CFBD-3C699690B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5303" y1="80853" x2="15055" y2="81019"/>
                        <a14:foregroundMark x1="15675" y1="77447" x2="16840" y2="79167"/>
                        <a14:backgroundMark x1="18750" y1="87004" x2="25794" y2="88194"/>
                        <a14:backgroundMark x1="24504" y1="43353" x2="30779" y2="43519"/>
                        <a14:backgroundMark x1="30903" y1="43353" x2="37674" y2="42659"/>
                        <a14:backgroundMark x1="37674" y1="42659" x2="37674" y2="42659"/>
                        <a14:backgroundMark x1="86781" y1="51885" x2="84648" y2="40675"/>
                        <a14:backgroundMark x1="84648" y1="40675" x2="87946" y2="43519"/>
                        <a14:backgroundMark x1="51612" y1="50165" x2="53274" y2="53241"/>
                        <a14:backgroundMark x1="86136" y1="53935" x2="81151" y2="53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713" y="1028700"/>
            <a:ext cx="7772400" cy="5829300"/>
          </a:xfrm>
          <a:prstGeom prst="rect">
            <a:avLst/>
          </a:prstGeom>
        </p:spPr>
      </p:pic>
      <p:pic>
        <p:nvPicPr>
          <p:cNvPr id="1026" name="Picture 2" descr="Digital Liquid Sensor with three wires coming out">
            <a:extLst>
              <a:ext uri="{FF2B5EF4-FFF2-40B4-BE49-F238E27FC236}">
                <a16:creationId xmlns:a16="http://schemas.microsoft.com/office/drawing/2014/main" id="{61CF655B-30C5-142A-B2BD-5A374E198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74124" y1="59753" x2="80515" y2="64698"/>
                        <a14:foregroundMark x1="81959" y1="66071" x2="84330" y2="68681"/>
                        <a14:foregroundMark x1="75876" y1="65797" x2="78351" y2="68407"/>
                        <a14:foregroundMark x1="82680" y1="69093" x2="84227" y2="70879"/>
                        <a14:backgroundMark x1="73093" y1="68956" x2="80825" y2="75824"/>
                        <a14:backgroundMark x1="11856" y1="47665" x2="12062" y2="49313"/>
                        <a14:backgroundMark x1="24845" y1="61401" x2="30722" y2="63599"/>
                        <a14:backgroundMark x1="26495" y1="66209" x2="38660" y2="689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28131">
            <a:off x="7420765" y="955857"/>
            <a:ext cx="3723256" cy="26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igital Liquid Sensor with three wires coming out">
            <a:extLst>
              <a:ext uri="{FF2B5EF4-FFF2-40B4-BE49-F238E27FC236}">
                <a16:creationId xmlns:a16="http://schemas.microsoft.com/office/drawing/2014/main" id="{6992D16C-85A6-72E1-A69F-206F78842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74124" y1="59753" x2="80515" y2="64698"/>
                        <a14:foregroundMark x1="81959" y1="66071" x2="84330" y2="68681"/>
                        <a14:foregroundMark x1="75876" y1="65797" x2="78351" y2="68407"/>
                        <a14:foregroundMark x1="82680" y1="69093" x2="84227" y2="70879"/>
                        <a14:backgroundMark x1="73093" y1="68956" x2="80825" y2="75824"/>
                        <a14:backgroundMark x1="11856" y1="47665" x2="12062" y2="49313"/>
                        <a14:backgroundMark x1="24845" y1="61401" x2="30722" y2="63599"/>
                        <a14:backgroundMark x1="26495" y1="66209" x2="38660" y2="689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28131">
            <a:off x="7125904" y="2966875"/>
            <a:ext cx="3723256" cy="26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2 3">
            <a:extLst>
              <a:ext uri="{FF2B5EF4-FFF2-40B4-BE49-F238E27FC236}">
                <a16:creationId xmlns:a16="http://schemas.microsoft.com/office/drawing/2014/main" id="{957FD2E5-D639-819B-1D4D-C05CCD39EAE2}"/>
              </a:ext>
            </a:extLst>
          </p:cNvPr>
          <p:cNvSpPr/>
          <p:nvPr/>
        </p:nvSpPr>
        <p:spPr>
          <a:xfrm>
            <a:off x="6247645" y="371890"/>
            <a:ext cx="2739887" cy="765313"/>
          </a:xfrm>
          <a:prstGeom prst="borderCallout2">
            <a:avLst>
              <a:gd name="adj1" fmla="val 100568"/>
              <a:gd name="adj2" fmla="val 58051"/>
              <a:gd name="adj3" fmla="val 207062"/>
              <a:gd name="adj4" fmla="val 85630"/>
              <a:gd name="adj5" fmla="val 311201"/>
              <a:gd name="adj6" fmla="val 832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Upper Water Level Sensor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3FA128D5-B834-D919-9A61-5754276644FF}"/>
              </a:ext>
            </a:extLst>
          </p:cNvPr>
          <p:cNvSpPr/>
          <p:nvPr/>
        </p:nvSpPr>
        <p:spPr>
          <a:xfrm>
            <a:off x="9290919" y="5242703"/>
            <a:ext cx="2739887" cy="765313"/>
          </a:xfrm>
          <a:prstGeom prst="borderCallout2">
            <a:avLst>
              <a:gd name="adj1" fmla="val 77191"/>
              <a:gd name="adj2" fmla="val -353"/>
              <a:gd name="adj3" fmla="val 51218"/>
              <a:gd name="adj4" fmla="val -24648"/>
              <a:gd name="adj5" fmla="val -21266"/>
              <a:gd name="adj6" fmla="val -4231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Lower Water Level Sensor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1742A8C1-AD3C-BFB9-5E02-9D737707A08F}"/>
              </a:ext>
            </a:extLst>
          </p:cNvPr>
          <p:cNvSpPr/>
          <p:nvPr/>
        </p:nvSpPr>
        <p:spPr>
          <a:xfrm>
            <a:off x="4578870" y="2941983"/>
            <a:ext cx="1663634" cy="487017"/>
          </a:xfrm>
          <a:prstGeom prst="borderCallout2">
            <a:avLst>
              <a:gd name="adj1" fmla="val 100568"/>
              <a:gd name="adj2" fmla="val 58051"/>
              <a:gd name="adj3" fmla="val 196858"/>
              <a:gd name="adj4" fmla="val 76071"/>
              <a:gd name="adj5" fmla="val 245895"/>
              <a:gd name="adj6" fmla="val 11187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Water Tank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9277A06E-8835-DBB2-C4F7-1D42C8378609}"/>
              </a:ext>
            </a:extLst>
          </p:cNvPr>
          <p:cNvSpPr/>
          <p:nvPr/>
        </p:nvSpPr>
        <p:spPr>
          <a:xfrm>
            <a:off x="4283279" y="1301060"/>
            <a:ext cx="1663634" cy="487017"/>
          </a:xfrm>
          <a:prstGeom prst="borderCallout2">
            <a:avLst>
              <a:gd name="adj1" fmla="val 100568"/>
              <a:gd name="adj2" fmla="val 58051"/>
              <a:gd name="adj3" fmla="val 196858"/>
              <a:gd name="adj4" fmla="val 76071"/>
              <a:gd name="adj5" fmla="val 245895"/>
              <a:gd name="adj6" fmla="val 11187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DC Water Valve</a:t>
            </a:r>
          </a:p>
        </p:txBody>
      </p:sp>
      <p:sp>
        <p:nvSpPr>
          <p:cNvPr id="11" name="Line Callout 2 10">
            <a:extLst>
              <a:ext uri="{FF2B5EF4-FFF2-40B4-BE49-F238E27FC236}">
                <a16:creationId xmlns:a16="http://schemas.microsoft.com/office/drawing/2014/main" id="{92167DC5-D637-623A-B984-50DADB0BC298}"/>
              </a:ext>
            </a:extLst>
          </p:cNvPr>
          <p:cNvSpPr/>
          <p:nvPr/>
        </p:nvSpPr>
        <p:spPr>
          <a:xfrm>
            <a:off x="1749531" y="4755686"/>
            <a:ext cx="1663634" cy="487017"/>
          </a:xfrm>
          <a:prstGeom prst="borderCallout2">
            <a:avLst>
              <a:gd name="adj1" fmla="val 568"/>
              <a:gd name="adj2" fmla="val 80156"/>
              <a:gd name="adj3" fmla="val -64367"/>
              <a:gd name="adj4" fmla="val 111320"/>
              <a:gd name="adj5" fmla="val -80636"/>
              <a:gd name="adj6" fmla="val 13696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Water Filter</a:t>
            </a:r>
          </a:p>
        </p:txBody>
      </p:sp>
      <p:pic>
        <p:nvPicPr>
          <p:cNvPr id="1028" name="Picture 4" descr="ESP32-WROOM-32E-(4MB-HIGH-TEMP)">
            <a:extLst>
              <a:ext uri="{FF2B5EF4-FFF2-40B4-BE49-F238E27FC236}">
                <a16:creationId xmlns:a16="http://schemas.microsoft.com/office/drawing/2014/main" id="{0D8B2546-245D-4688-8F89-D5C37166B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77" y="5342283"/>
            <a:ext cx="1282452" cy="128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267C205F-0031-9035-B6FC-5AF421ECDD43}"/>
              </a:ext>
            </a:extLst>
          </p:cNvPr>
          <p:cNvSpPr/>
          <p:nvPr/>
        </p:nvSpPr>
        <p:spPr>
          <a:xfrm>
            <a:off x="3757043" y="6254350"/>
            <a:ext cx="1663634" cy="487017"/>
          </a:xfrm>
          <a:prstGeom prst="borderCallout2">
            <a:avLst>
              <a:gd name="adj1" fmla="val 74037"/>
              <a:gd name="adj2" fmla="val 100469"/>
              <a:gd name="adj3" fmla="val 49919"/>
              <a:gd name="adj4" fmla="val 126853"/>
              <a:gd name="adj5" fmla="val 15282"/>
              <a:gd name="adj6" fmla="val 13696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ESP32 Microcontroller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680E5E-490C-1EA9-10DA-7D2BD9579765}"/>
              </a:ext>
            </a:extLst>
          </p:cNvPr>
          <p:cNvCxnSpPr/>
          <p:nvPr/>
        </p:nvCxnSpPr>
        <p:spPr>
          <a:xfrm flipH="1">
            <a:off x="6703129" y="5242703"/>
            <a:ext cx="1198480" cy="631323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462B7F-17FC-0051-C518-6551941A6912}"/>
              </a:ext>
            </a:extLst>
          </p:cNvPr>
          <p:cNvCxnSpPr>
            <a:cxnSpLocks/>
          </p:cNvCxnSpPr>
          <p:nvPr/>
        </p:nvCxnSpPr>
        <p:spPr>
          <a:xfrm flipH="1">
            <a:off x="6527943" y="3250346"/>
            <a:ext cx="1602175" cy="2507253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027A15-763E-9CFF-2358-1C32EAA550AC}"/>
              </a:ext>
            </a:extLst>
          </p:cNvPr>
          <p:cNvCxnSpPr>
            <a:endCxn id="1028" idx="0"/>
          </p:cNvCxnSpPr>
          <p:nvPr/>
        </p:nvCxnSpPr>
        <p:spPr>
          <a:xfrm flipH="1">
            <a:off x="6061903" y="2373234"/>
            <a:ext cx="475462" cy="2969049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7F094F15-B3FA-71B3-0AD0-72CB97D022D4}"/>
              </a:ext>
            </a:extLst>
          </p:cNvPr>
          <p:cNvCxnSpPr/>
          <p:nvPr/>
        </p:nvCxnSpPr>
        <p:spPr>
          <a:xfrm rot="16200000" flipH="1">
            <a:off x="4209613" y="3889839"/>
            <a:ext cx="1613274" cy="1549111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Line Callout 2 22">
            <a:extLst>
              <a:ext uri="{FF2B5EF4-FFF2-40B4-BE49-F238E27FC236}">
                <a16:creationId xmlns:a16="http://schemas.microsoft.com/office/drawing/2014/main" id="{ACDA5190-9EB1-137B-E47C-5BDD34642311}"/>
              </a:ext>
            </a:extLst>
          </p:cNvPr>
          <p:cNvSpPr/>
          <p:nvPr/>
        </p:nvSpPr>
        <p:spPr>
          <a:xfrm>
            <a:off x="584564" y="3480037"/>
            <a:ext cx="1663634" cy="487017"/>
          </a:xfrm>
          <a:prstGeom prst="borderCallout2">
            <a:avLst>
              <a:gd name="adj1" fmla="val 568"/>
              <a:gd name="adj2" fmla="val 80156"/>
              <a:gd name="adj3" fmla="val -64367"/>
              <a:gd name="adj4" fmla="val 111320"/>
              <a:gd name="adj5" fmla="val -80636"/>
              <a:gd name="adj6" fmla="val 13696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Humidifier Fan</a:t>
            </a:r>
          </a:p>
        </p:txBody>
      </p:sp>
    </p:spTree>
    <p:extLst>
      <p:ext uri="{BB962C8B-B14F-4D97-AF65-F5344CB8AC3E}">
        <p14:creationId xmlns:p14="http://schemas.microsoft.com/office/powerpoint/2010/main" val="259187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blue device on a wood floor&#10;&#10;Description automatically generated">
            <a:extLst>
              <a:ext uri="{FF2B5EF4-FFF2-40B4-BE49-F238E27FC236}">
                <a16:creationId xmlns:a16="http://schemas.microsoft.com/office/drawing/2014/main" id="{A4535FE1-11FD-2B8C-16A8-4B3366E55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792" y="2407872"/>
            <a:ext cx="5453349" cy="4103095"/>
          </a:xfrm>
          <a:prstGeom prst="rect">
            <a:avLst/>
          </a:prstGeom>
        </p:spPr>
      </p:pic>
      <p:sp>
        <p:nvSpPr>
          <p:cNvPr id="3" name="Line Callout 2 2">
            <a:extLst>
              <a:ext uri="{FF2B5EF4-FFF2-40B4-BE49-F238E27FC236}">
                <a16:creationId xmlns:a16="http://schemas.microsoft.com/office/drawing/2014/main" id="{F2426AFB-6DA1-C669-EACD-CE527864F07A}"/>
              </a:ext>
            </a:extLst>
          </p:cNvPr>
          <p:cNvSpPr/>
          <p:nvPr/>
        </p:nvSpPr>
        <p:spPr>
          <a:xfrm>
            <a:off x="517792" y="2889653"/>
            <a:ext cx="1663634" cy="487017"/>
          </a:xfrm>
          <a:prstGeom prst="borderCallout2">
            <a:avLst>
              <a:gd name="adj1" fmla="val 102363"/>
              <a:gd name="adj2" fmla="val 47045"/>
              <a:gd name="adj3" fmla="val 146009"/>
              <a:gd name="adj4" fmla="val 79534"/>
              <a:gd name="adj5" fmla="val 333330"/>
              <a:gd name="adj6" fmla="val 10518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Humidifier Fan</a:t>
            </a:r>
          </a:p>
        </p:txBody>
      </p:sp>
      <p:sp>
        <p:nvSpPr>
          <p:cNvPr id="4" name="Line Callout 2 3">
            <a:extLst>
              <a:ext uri="{FF2B5EF4-FFF2-40B4-BE49-F238E27FC236}">
                <a16:creationId xmlns:a16="http://schemas.microsoft.com/office/drawing/2014/main" id="{578E30B9-A837-9136-140B-809DF3299812}"/>
              </a:ext>
            </a:extLst>
          </p:cNvPr>
          <p:cNvSpPr/>
          <p:nvPr/>
        </p:nvSpPr>
        <p:spPr>
          <a:xfrm>
            <a:off x="2543060" y="2856603"/>
            <a:ext cx="1663634" cy="487017"/>
          </a:xfrm>
          <a:prstGeom prst="borderCallout2">
            <a:avLst>
              <a:gd name="adj1" fmla="val 102363"/>
              <a:gd name="adj2" fmla="val 89427"/>
              <a:gd name="adj3" fmla="val 143747"/>
              <a:gd name="adj4" fmla="val 53708"/>
              <a:gd name="adj5" fmla="val 326544"/>
              <a:gd name="adj6" fmla="val 3300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ON/OFF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0B676D1D-24B0-97E5-B36E-F4B6D47F5A33}"/>
              </a:ext>
            </a:extLst>
          </p:cNvPr>
          <p:cNvSpPr/>
          <p:nvPr/>
        </p:nvSpPr>
        <p:spPr>
          <a:xfrm>
            <a:off x="5971141" y="5421697"/>
            <a:ext cx="1663634" cy="487017"/>
          </a:xfrm>
          <a:prstGeom prst="borderCallout2">
            <a:avLst>
              <a:gd name="adj1" fmla="val 568"/>
              <a:gd name="adj2" fmla="val 30490"/>
              <a:gd name="adj3" fmla="val -59843"/>
              <a:gd name="adj4" fmla="val -18474"/>
              <a:gd name="adj5" fmla="val -186955"/>
              <a:gd name="adj6" fmla="val -4182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Supply</a:t>
            </a:r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4240BA06-7077-DFD4-27D3-11822D805F7F}"/>
              </a:ext>
            </a:extLst>
          </p:cNvPr>
          <p:cNvSpPr/>
          <p:nvPr/>
        </p:nvSpPr>
        <p:spPr>
          <a:xfrm>
            <a:off x="5139324" y="3671276"/>
            <a:ext cx="1663634" cy="487017"/>
          </a:xfrm>
          <a:prstGeom prst="borderCallout2">
            <a:avLst>
              <a:gd name="adj1" fmla="val 16870"/>
              <a:gd name="adj2" fmla="val 438"/>
              <a:gd name="adj3" fmla="val 79228"/>
              <a:gd name="adj4" fmla="val -40479"/>
              <a:gd name="adj5" fmla="val 211963"/>
              <a:gd name="adj6" fmla="val -5897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Water Tank</a:t>
            </a:r>
          </a:p>
        </p:txBody>
      </p:sp>
      <p:pic>
        <p:nvPicPr>
          <p:cNvPr id="11" name="Picture 6" descr="LP-55MB Black basic plastic box for electronics with a Flush/Textured cover style - 5 x 3.5 x 1.5 inches">
            <a:extLst>
              <a:ext uri="{FF2B5EF4-FFF2-40B4-BE49-F238E27FC236}">
                <a16:creationId xmlns:a16="http://schemas.microsoft.com/office/drawing/2014/main" id="{417D5484-7DF0-AFD1-4644-F1AC8690B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3194" l="9630" r="95185">
                        <a14:foregroundMark x1="62870" y1="6389" x2="67500" y2="6667"/>
                        <a14:foregroundMark x1="67500" y1="6667" x2="67593" y2="6806"/>
                        <a14:foregroundMark x1="92870" y1="35139" x2="91852" y2="44861"/>
                        <a14:foregroundMark x1="91852" y1="44861" x2="76574" y2="54722"/>
                        <a14:foregroundMark x1="12037" y1="28333" x2="9630" y2="39444"/>
                        <a14:foregroundMark x1="32593" y1="89722" x2="34630" y2="93333"/>
                        <a14:foregroundMark x1="41296" y1="75417" x2="53426" y2="75556"/>
                        <a14:foregroundMark x1="53426" y1="75556" x2="62130" y2="72361"/>
                        <a14:foregroundMark x1="62130" y1="72361" x2="67778" y2="65556"/>
                        <a14:foregroundMark x1="67778" y1="65556" x2="72407" y2="62361"/>
                        <a14:foregroundMark x1="72407" y1="62361" x2="75093" y2="61944"/>
                        <a14:foregroundMark x1="35185" y1="63333" x2="36574" y2="64444"/>
                        <a14:foregroundMark x1="94907" y1="34722" x2="95185" y2="3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84566">
            <a:off x="9044209" y="979969"/>
            <a:ext cx="3232120" cy="215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HT40-AD1B-R2">
            <a:extLst>
              <a:ext uri="{FF2B5EF4-FFF2-40B4-BE49-F238E27FC236}">
                <a16:creationId xmlns:a16="http://schemas.microsoft.com/office/drawing/2014/main" id="{D231DC2D-2E85-DFCC-A26E-BBD25FEE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42639">
            <a:off x="9379937" y="2255505"/>
            <a:ext cx="1255443" cy="12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Callout 2 14">
            <a:extLst>
              <a:ext uri="{FF2B5EF4-FFF2-40B4-BE49-F238E27FC236}">
                <a16:creationId xmlns:a16="http://schemas.microsoft.com/office/drawing/2014/main" id="{0F6B2CC0-BBE3-3A1C-4A36-554ECA4B15C6}"/>
              </a:ext>
            </a:extLst>
          </p:cNvPr>
          <p:cNvSpPr/>
          <p:nvPr/>
        </p:nvSpPr>
        <p:spPr>
          <a:xfrm>
            <a:off x="10134768" y="3740295"/>
            <a:ext cx="1830296" cy="487017"/>
          </a:xfrm>
          <a:prstGeom prst="borderCallout2">
            <a:avLst>
              <a:gd name="adj1" fmla="val 1649"/>
              <a:gd name="adj2" fmla="val 53519"/>
              <a:gd name="adj3" fmla="val -50531"/>
              <a:gd name="adj4" fmla="val 13731"/>
              <a:gd name="adj5" fmla="val -124912"/>
              <a:gd name="adj6" fmla="val 102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Humidity Sensor</a:t>
            </a:r>
          </a:p>
        </p:txBody>
      </p: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881330E3-F0C9-A29C-3C3E-D3B5654404FA}"/>
              </a:ext>
            </a:extLst>
          </p:cNvPr>
          <p:cNvSpPr/>
          <p:nvPr/>
        </p:nvSpPr>
        <p:spPr>
          <a:xfrm rot="4358942">
            <a:off x="6613708" y="211170"/>
            <a:ext cx="354992" cy="5679756"/>
          </a:xfrm>
          <a:prstGeom prst="upDownArrow">
            <a:avLst>
              <a:gd name="adj1" fmla="val 47380"/>
              <a:gd name="adj2" fmla="val 40413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What's the difference between Wireless 2.4Ghz &amp; Bluetooth 5.0? – Onikuma  Gaming">
            <a:extLst>
              <a:ext uri="{FF2B5EF4-FFF2-40B4-BE49-F238E27FC236}">
                <a16:creationId xmlns:a16="http://schemas.microsoft.com/office/drawing/2014/main" id="{CF4B2BCA-0B41-E892-A02C-FA7B7A48D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2932" r="87644">
                        <a14:foregroundMark x1="69476" y1="38400" x2="70838" y2="38500"/>
                        <a14:foregroundMark x1="71466" y1="49800" x2="72723" y2="50000"/>
                        <a14:foregroundMark x1="70419" y1="63900" x2="70419" y2="63900"/>
                        <a14:foregroundMark x1="52932" y1="74900" x2="52984" y2="75700"/>
                        <a14:foregroundMark x1="56387" y1="74500" x2="56492" y2="75100"/>
                        <a14:foregroundMark x1="59529" y1="75400" x2="59476" y2="74700"/>
                        <a14:foregroundMark x1="60419" y1="74600" x2="60524" y2="75200"/>
                        <a14:foregroundMark x1="60157" y1="75100" x2="87644" y2="75500"/>
                        <a14:foregroundMark x1="58743" y1="76900" x2="72670" y2="77100"/>
                        <a14:foregroundMark x1="72670" y1="77100" x2="77382" y2="75900"/>
                        <a14:foregroundMark x1="77382" y1="75900" x2="86126" y2="76700"/>
                        <a14:foregroundMark x1="59476" y1="73200" x2="67173" y2="73300"/>
                        <a14:foregroundMark x1="67173" y1="73300" x2="75864" y2="72400"/>
                        <a14:foregroundMark x1="75864" y1="72400" x2="86073" y2="74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9241"/>
          <a:stretch/>
        </p:blipFill>
        <p:spPr bwMode="auto">
          <a:xfrm rot="20519664">
            <a:off x="6497256" y="2597774"/>
            <a:ext cx="712218" cy="81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lose-up of a device&#10;&#10;Description automatically generated">
            <a:extLst>
              <a:ext uri="{FF2B5EF4-FFF2-40B4-BE49-F238E27FC236}">
                <a16:creationId xmlns:a16="http://schemas.microsoft.com/office/drawing/2014/main" id="{B6877BCA-4B4E-D1C8-9336-5BF8BCED572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0" b="94235" l="9983" r="89931">
                        <a14:foregroundMark x1="17728" y1="89960" x2="37608" y2="92048"/>
                        <a14:foregroundMark x1="37608" y1="92048" x2="42083" y2="94235"/>
                        <a14:backgroundMark x1="64802" y1="12326" x2="87780" y2="40656"/>
                      </a14:backgroundRemoval>
                    </a14:imgEffect>
                  </a14:imgLayer>
                </a14:imgProps>
              </a:ext>
            </a:extLst>
          </a:blip>
          <a:srcRect l="23749"/>
          <a:stretch/>
        </p:blipFill>
        <p:spPr>
          <a:xfrm rot="20856281">
            <a:off x="4474581" y="4074376"/>
            <a:ext cx="493627" cy="560463"/>
          </a:xfrm>
          <a:prstGeom prst="rect">
            <a:avLst/>
          </a:prstGeom>
        </p:spPr>
      </p:pic>
      <p:sp>
        <p:nvSpPr>
          <p:cNvPr id="19" name="Line Callout 2 18">
            <a:extLst>
              <a:ext uri="{FF2B5EF4-FFF2-40B4-BE49-F238E27FC236}">
                <a16:creationId xmlns:a16="http://schemas.microsoft.com/office/drawing/2014/main" id="{26DD43BC-2108-AA72-575A-7B3C9C6D40F2}"/>
              </a:ext>
            </a:extLst>
          </p:cNvPr>
          <p:cNvSpPr/>
          <p:nvPr/>
        </p:nvSpPr>
        <p:spPr>
          <a:xfrm>
            <a:off x="3066906" y="5226174"/>
            <a:ext cx="1663634" cy="487017"/>
          </a:xfrm>
          <a:prstGeom prst="borderCallout2">
            <a:avLst>
              <a:gd name="adj1" fmla="val 1092"/>
              <a:gd name="adj2" fmla="val 59097"/>
              <a:gd name="adj3" fmla="val -35950"/>
              <a:gd name="adj4" fmla="val 90696"/>
              <a:gd name="adj5" fmla="val -158814"/>
              <a:gd name="adj6" fmla="val 9945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Water 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959E9E-5616-A739-4DD1-2725F122AE39}"/>
              </a:ext>
            </a:extLst>
          </p:cNvPr>
          <p:cNvSpPr txBox="1"/>
          <p:nvPr/>
        </p:nvSpPr>
        <p:spPr>
          <a:xfrm>
            <a:off x="9319878" y="207223"/>
            <a:ext cx="2484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Sensor Subsystem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D11ED-F503-1B2D-E492-6A14020305EA}"/>
              </a:ext>
            </a:extLst>
          </p:cNvPr>
          <p:cNvSpPr txBox="1"/>
          <p:nvPr/>
        </p:nvSpPr>
        <p:spPr>
          <a:xfrm>
            <a:off x="954081" y="2154047"/>
            <a:ext cx="2982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Humidifier Subsystem</a:t>
            </a:r>
          </a:p>
        </p:txBody>
      </p:sp>
    </p:spTree>
    <p:extLst>
      <p:ext uri="{BB962C8B-B14F-4D97-AF65-F5344CB8AC3E}">
        <p14:creationId xmlns:p14="http://schemas.microsoft.com/office/powerpoint/2010/main" val="6018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ular object on a blue surface&#10;&#10;Description automatically generated">
            <a:extLst>
              <a:ext uri="{FF2B5EF4-FFF2-40B4-BE49-F238E27FC236}">
                <a16:creationId xmlns:a16="http://schemas.microsoft.com/office/drawing/2014/main" id="{23116D4C-2D4A-6D32-EC33-6AA02CD2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9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LP-55MB Black basic plastic box for electronics with a Flush/Textured cover style - 5 x 3.5 x 1.5 inches">
            <a:extLst>
              <a:ext uri="{FF2B5EF4-FFF2-40B4-BE49-F238E27FC236}">
                <a16:creationId xmlns:a16="http://schemas.microsoft.com/office/drawing/2014/main" id="{0985C145-36A4-F1D7-7730-D9E491B3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3194" l="9630" r="95185">
                        <a14:foregroundMark x1="62870" y1="6389" x2="67500" y2="6667"/>
                        <a14:foregroundMark x1="67500" y1="6667" x2="67593" y2="6806"/>
                        <a14:foregroundMark x1="92870" y1="35139" x2="91852" y2="44861"/>
                        <a14:foregroundMark x1="91852" y1="44861" x2="76574" y2="54722"/>
                        <a14:foregroundMark x1="12037" y1="28333" x2="9630" y2="39444"/>
                        <a14:foregroundMark x1="32593" y1="89722" x2="34630" y2="93333"/>
                        <a14:foregroundMark x1="41296" y1="75417" x2="53426" y2="75556"/>
                        <a14:foregroundMark x1="53426" y1="75556" x2="62130" y2="72361"/>
                        <a14:foregroundMark x1="62130" y1="72361" x2="67778" y2="65556"/>
                        <a14:foregroundMark x1="67778" y1="65556" x2="72407" y2="62361"/>
                        <a14:foregroundMark x1="72407" y1="62361" x2="75093" y2="61944"/>
                        <a14:foregroundMark x1="35185" y1="63333" x2="36574" y2="64444"/>
                        <a14:foregroundMark x1="94907" y1="34722" x2="95185" y2="3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84566">
            <a:off x="4661920" y="2654532"/>
            <a:ext cx="3232120" cy="215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HT40-AD1B-R2">
            <a:extLst>
              <a:ext uri="{FF2B5EF4-FFF2-40B4-BE49-F238E27FC236}">
                <a16:creationId xmlns:a16="http://schemas.microsoft.com/office/drawing/2014/main" id="{ECFE1FFD-EAD2-824F-BA9B-11F9BD8F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42639">
            <a:off x="4997648" y="3930068"/>
            <a:ext cx="1255443" cy="12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ESP32-WROOM-32E-(4MB-HIGH-TEMP)">
            <a:extLst>
              <a:ext uri="{FF2B5EF4-FFF2-40B4-BE49-F238E27FC236}">
                <a16:creationId xmlns:a16="http://schemas.microsoft.com/office/drawing/2014/main" id="{3DF8E202-ADEE-6D63-779F-0B28E982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7256" flipH="1">
            <a:off x="5432386" y="2770335"/>
            <a:ext cx="1327229" cy="128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ine Callout 2 2">
            <a:extLst>
              <a:ext uri="{FF2B5EF4-FFF2-40B4-BE49-F238E27FC236}">
                <a16:creationId xmlns:a16="http://schemas.microsoft.com/office/drawing/2014/main" id="{13771A27-48D6-C3B6-FA5E-26399EE6021D}"/>
              </a:ext>
            </a:extLst>
          </p:cNvPr>
          <p:cNvSpPr/>
          <p:nvPr/>
        </p:nvSpPr>
        <p:spPr>
          <a:xfrm>
            <a:off x="3579265" y="2540503"/>
            <a:ext cx="1663634" cy="487017"/>
          </a:xfrm>
          <a:prstGeom prst="borderCallout2">
            <a:avLst>
              <a:gd name="adj1" fmla="val 74037"/>
              <a:gd name="adj2" fmla="val 100469"/>
              <a:gd name="adj3" fmla="val 95075"/>
              <a:gd name="adj4" fmla="val 123374"/>
              <a:gd name="adj5" fmla="val 162634"/>
              <a:gd name="adj6" fmla="val 13627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ESP32 Microcontroller</a:t>
            </a:r>
          </a:p>
        </p:txBody>
      </p:sp>
      <p:sp>
        <p:nvSpPr>
          <p:cNvPr id="4" name="Line Callout 2 3">
            <a:extLst>
              <a:ext uri="{FF2B5EF4-FFF2-40B4-BE49-F238E27FC236}">
                <a16:creationId xmlns:a16="http://schemas.microsoft.com/office/drawing/2014/main" id="{EC011468-AB3B-940E-C3BA-B954D2F9959E}"/>
              </a:ext>
            </a:extLst>
          </p:cNvPr>
          <p:cNvSpPr/>
          <p:nvPr/>
        </p:nvSpPr>
        <p:spPr>
          <a:xfrm>
            <a:off x="3252486" y="5169583"/>
            <a:ext cx="1830296" cy="487017"/>
          </a:xfrm>
          <a:prstGeom prst="borderCallout2">
            <a:avLst>
              <a:gd name="adj1" fmla="val 74037"/>
              <a:gd name="adj2" fmla="val 100469"/>
              <a:gd name="adj3" fmla="val 30905"/>
              <a:gd name="adj4" fmla="val 122678"/>
              <a:gd name="adj5" fmla="val -77408"/>
              <a:gd name="adj6" fmla="val 13766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Humidity Sensor</a:t>
            </a:r>
          </a:p>
        </p:txBody>
      </p:sp>
    </p:spTree>
    <p:extLst>
      <p:ext uri="{BB962C8B-B14F-4D97-AF65-F5344CB8AC3E}">
        <p14:creationId xmlns:p14="http://schemas.microsoft.com/office/powerpoint/2010/main" val="1097259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B99C9-DC5B-5D17-1BF0-46977886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491" y="4045111"/>
            <a:ext cx="3101504" cy="248716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4832DAD-8378-39E3-EAC0-55599A87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5" y="262601"/>
            <a:ext cx="7932928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Up-Down Arrow 4">
            <a:extLst>
              <a:ext uri="{FF2B5EF4-FFF2-40B4-BE49-F238E27FC236}">
                <a16:creationId xmlns:a16="http://schemas.microsoft.com/office/drawing/2014/main" id="{008A5B06-0C9E-AA76-12E8-6FAF3FB12581}"/>
              </a:ext>
            </a:extLst>
          </p:cNvPr>
          <p:cNvSpPr/>
          <p:nvPr/>
        </p:nvSpPr>
        <p:spPr>
          <a:xfrm rot="5944055">
            <a:off x="7356906" y="2252975"/>
            <a:ext cx="354992" cy="5099060"/>
          </a:xfrm>
          <a:prstGeom prst="upDownArrow">
            <a:avLst>
              <a:gd name="adj1" fmla="val 47380"/>
              <a:gd name="adj2" fmla="val 40413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What's the difference between Wireless 2.4Ghz &amp; Bluetooth 5.0? – Onikuma  Gaming">
            <a:extLst>
              <a:ext uri="{FF2B5EF4-FFF2-40B4-BE49-F238E27FC236}">
                <a16:creationId xmlns:a16="http://schemas.microsoft.com/office/drawing/2014/main" id="{9040D346-C2CF-0543-0A25-4325BCDEB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2932" r="87644">
                        <a14:foregroundMark x1="69476" y1="38400" x2="70838" y2="38500"/>
                        <a14:foregroundMark x1="71466" y1="49800" x2="72723" y2="50000"/>
                        <a14:foregroundMark x1="70419" y1="63900" x2="70419" y2="63900"/>
                        <a14:foregroundMark x1="52932" y1="74900" x2="52984" y2="75700"/>
                        <a14:foregroundMark x1="56387" y1="74500" x2="56492" y2="75100"/>
                        <a14:foregroundMark x1="59529" y1="75400" x2="59476" y2="74700"/>
                        <a14:foregroundMark x1="60419" y1="74600" x2="60524" y2="75200"/>
                        <a14:foregroundMark x1="60157" y1="75100" x2="87644" y2="75500"/>
                        <a14:foregroundMark x1="58743" y1="76900" x2="72670" y2="77100"/>
                        <a14:foregroundMark x1="72670" y1="77100" x2="77382" y2="75900"/>
                        <a14:foregroundMark x1="77382" y1="75900" x2="86126" y2="76700"/>
                        <a14:foregroundMark x1="59476" y1="73200" x2="67173" y2="73300"/>
                        <a14:foregroundMark x1="67173" y1="73300" x2="75864" y2="72400"/>
                        <a14:foregroundMark x1="75864" y1="72400" x2="86073" y2="74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9241"/>
          <a:stretch/>
        </p:blipFill>
        <p:spPr bwMode="auto">
          <a:xfrm rot="504777">
            <a:off x="7545563" y="4396097"/>
            <a:ext cx="639401" cy="81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8A8B1-0B15-45AC-CB0F-7C553F8C31A8}"/>
              </a:ext>
            </a:extLst>
          </p:cNvPr>
          <p:cNvSpPr txBox="1"/>
          <p:nvPr/>
        </p:nvSpPr>
        <p:spPr>
          <a:xfrm>
            <a:off x="9624678" y="3904434"/>
            <a:ext cx="2484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Sensor Subsystem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790C3-0B36-1E3B-6529-760B308568D4}"/>
              </a:ext>
            </a:extLst>
          </p:cNvPr>
          <p:cNvSpPr txBox="1"/>
          <p:nvPr/>
        </p:nvSpPr>
        <p:spPr>
          <a:xfrm>
            <a:off x="233427" y="925501"/>
            <a:ext cx="2982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Humidifier Subsystem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8F381C-7094-C0B9-D747-995E916A4467}"/>
              </a:ext>
            </a:extLst>
          </p:cNvPr>
          <p:cNvCxnSpPr/>
          <p:nvPr/>
        </p:nvCxnSpPr>
        <p:spPr>
          <a:xfrm flipH="1">
            <a:off x="10466024" y="5251314"/>
            <a:ext cx="187287" cy="279153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5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8304-69B1-B04A-C715-0910D121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4E4DA-26AC-9C62-E7E3-5B6B83796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/>
              <a:t>Consists of a filter, fan, water valve, and irrigation system</a:t>
            </a:r>
          </a:p>
          <a:p>
            <a:r>
              <a:rPr lang="en-US" dirty="0"/>
              <a:t>How does it work?</a:t>
            </a:r>
          </a:p>
          <a:p>
            <a:pPr lvl="1"/>
            <a:r>
              <a:rPr lang="en-US" dirty="0"/>
              <a:t>Three remote sensors sending humidity data to humidifier</a:t>
            </a:r>
          </a:p>
          <a:p>
            <a:pPr lvl="1"/>
            <a:r>
              <a:rPr lang="en-US" dirty="0"/>
              <a:t>Humidifier turns on fan to start humidifying the room</a:t>
            </a:r>
          </a:p>
          <a:p>
            <a:pPr lvl="1"/>
            <a:r>
              <a:rPr lang="en-US" dirty="0"/>
              <a:t>(Humidifier turns fan toward direction that needs most humidity)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filter needs to be wet. The fan draws out the humidity from the filter.</a:t>
            </a:r>
          </a:p>
          <a:p>
            <a:pPr lvl="1"/>
            <a:r>
              <a:rPr lang="en-US" dirty="0"/>
              <a:t>The DC-motor controlled water valve feeds water to the irrigation pipes to periodically wet the filter. Water sensor determines if more water is needed. </a:t>
            </a:r>
          </a:p>
          <a:p>
            <a:pPr lvl="1"/>
            <a:r>
              <a:rPr lang="en-US"/>
              <a:t>(Rotating </a:t>
            </a:r>
            <a:r>
              <a:rPr lang="en-US" dirty="0"/>
              <a:t>head or body to turn humidifier to place that needs </a:t>
            </a:r>
            <a:r>
              <a:rPr lang="en-US"/>
              <a:t>most humidity)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74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's hand holding a black plastic cap&#10;&#10;Description automatically generated">
            <a:extLst>
              <a:ext uri="{FF2B5EF4-FFF2-40B4-BE49-F238E27FC236}">
                <a16:creationId xmlns:a16="http://schemas.microsoft.com/office/drawing/2014/main" id="{7DAAD7A4-74F8-5705-A833-3E7E0638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87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blue device on a wood floor&#10;&#10;Description automatically generated">
            <a:extLst>
              <a:ext uri="{FF2B5EF4-FFF2-40B4-BE49-F238E27FC236}">
                <a16:creationId xmlns:a16="http://schemas.microsoft.com/office/drawing/2014/main" id="{D5423F29-0E93-17C7-AEC7-65D59670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6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1AB73B-87CD-7114-92F6-150BBD06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00" y="0"/>
            <a:ext cx="834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6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ircuit board&#10;&#10;Description automatically generated">
            <a:extLst>
              <a:ext uri="{FF2B5EF4-FFF2-40B4-BE49-F238E27FC236}">
                <a16:creationId xmlns:a16="http://schemas.microsoft.com/office/drawing/2014/main" id="{11623BE9-5E40-0C0C-B775-705D4209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78" y="3298174"/>
            <a:ext cx="3759820" cy="2627476"/>
          </a:xfrm>
          <a:prstGeom prst="rect">
            <a:avLst/>
          </a:prstGeom>
        </p:spPr>
      </p:pic>
      <p:pic>
        <p:nvPicPr>
          <p:cNvPr id="7" name="Picture 6" descr="A black and blue device on a wood floor&#10;&#10;Description automatically generated">
            <a:extLst>
              <a:ext uri="{FF2B5EF4-FFF2-40B4-BE49-F238E27FC236}">
                <a16:creationId xmlns:a16="http://schemas.microsoft.com/office/drawing/2014/main" id="{09726BCE-2A14-F43A-97B7-07DB0BEFA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895675" y="2127070"/>
            <a:ext cx="3759818" cy="2828884"/>
          </a:xfrm>
          <a:prstGeom prst="rect">
            <a:avLst/>
          </a:prstGeom>
        </p:spPr>
      </p:pic>
      <p:sp>
        <p:nvSpPr>
          <p:cNvPr id="8" name="Line Callout 2 7">
            <a:extLst>
              <a:ext uri="{FF2B5EF4-FFF2-40B4-BE49-F238E27FC236}">
                <a16:creationId xmlns:a16="http://schemas.microsoft.com/office/drawing/2014/main" id="{CF60B317-F2D0-8521-E5A7-CD75ED40982F}"/>
              </a:ext>
            </a:extLst>
          </p:cNvPr>
          <p:cNvSpPr/>
          <p:nvPr/>
        </p:nvSpPr>
        <p:spPr>
          <a:xfrm>
            <a:off x="6848558" y="5682141"/>
            <a:ext cx="1663634" cy="487017"/>
          </a:xfrm>
          <a:prstGeom prst="borderCallout2">
            <a:avLst>
              <a:gd name="adj1" fmla="val -1837"/>
              <a:gd name="adj2" fmla="val 38729"/>
              <a:gd name="adj3" fmla="val -74676"/>
              <a:gd name="adj4" fmla="val 21728"/>
              <a:gd name="adj5" fmla="val -155007"/>
              <a:gd name="adj6" fmla="val -2033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ESP32 Microcontroller</a:t>
            </a:r>
          </a:p>
        </p:txBody>
      </p:sp>
      <p:sp>
        <p:nvSpPr>
          <p:cNvPr id="9" name="Line Callout 2 8">
            <a:extLst>
              <a:ext uri="{FF2B5EF4-FFF2-40B4-BE49-F238E27FC236}">
                <a16:creationId xmlns:a16="http://schemas.microsoft.com/office/drawing/2014/main" id="{80166458-002A-0C4B-35F6-CAF764C1450D}"/>
              </a:ext>
            </a:extLst>
          </p:cNvPr>
          <p:cNvSpPr/>
          <p:nvPr/>
        </p:nvSpPr>
        <p:spPr>
          <a:xfrm>
            <a:off x="7858991" y="4895089"/>
            <a:ext cx="1663634" cy="487017"/>
          </a:xfrm>
          <a:prstGeom prst="borderCallout2">
            <a:avLst>
              <a:gd name="adj1" fmla="val -1837"/>
              <a:gd name="adj2" fmla="val 38729"/>
              <a:gd name="adj3" fmla="val -74676"/>
              <a:gd name="adj4" fmla="val 21728"/>
              <a:gd name="adj5" fmla="val -155007"/>
              <a:gd name="adj6" fmla="val -2033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Humidifier</a:t>
            </a:r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44562F47-DF99-AF30-E2F4-06E19E0F41C1}"/>
              </a:ext>
            </a:extLst>
          </p:cNvPr>
          <p:cNvSpPr/>
          <p:nvPr/>
        </p:nvSpPr>
        <p:spPr>
          <a:xfrm>
            <a:off x="2405994" y="5548530"/>
            <a:ext cx="1663634" cy="487017"/>
          </a:xfrm>
          <a:prstGeom prst="borderCallout2">
            <a:avLst>
              <a:gd name="adj1" fmla="val 2021"/>
              <a:gd name="adj2" fmla="val 16141"/>
              <a:gd name="adj3" fmla="val -114542"/>
              <a:gd name="adj4" fmla="val 50716"/>
              <a:gd name="adj5" fmla="val -144719"/>
              <a:gd name="adj6" fmla="val 9937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Relay</a:t>
            </a:r>
          </a:p>
        </p:txBody>
      </p:sp>
    </p:spTree>
    <p:extLst>
      <p:ext uri="{BB962C8B-B14F-4D97-AF65-F5344CB8AC3E}">
        <p14:creationId xmlns:p14="http://schemas.microsoft.com/office/powerpoint/2010/main" val="639564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ll of blue and white gauze&#10;&#10;Description automatically generated">
            <a:extLst>
              <a:ext uri="{FF2B5EF4-FFF2-40B4-BE49-F238E27FC236}">
                <a16:creationId xmlns:a16="http://schemas.microsoft.com/office/drawing/2014/main" id="{465A4C53-9E4B-F0B7-78B7-2D496119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21" y="2124074"/>
            <a:ext cx="5600758" cy="4606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B454FC-744E-222E-F7F6-C01AE77D09F9}"/>
              </a:ext>
            </a:extLst>
          </p:cNvPr>
          <p:cNvSpPr txBox="1"/>
          <p:nvPr/>
        </p:nvSpPr>
        <p:spPr>
          <a:xfrm>
            <a:off x="485775" y="238125"/>
            <a:ext cx="971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Cool-mist humidifier filter</a:t>
            </a:r>
          </a:p>
        </p:txBody>
      </p:sp>
    </p:spTree>
    <p:extLst>
      <p:ext uri="{BB962C8B-B14F-4D97-AF65-F5344CB8AC3E}">
        <p14:creationId xmlns:p14="http://schemas.microsoft.com/office/powerpoint/2010/main" val="49741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fan with a blue and white label&#10;&#10;Description automatically generated">
            <a:extLst>
              <a:ext uri="{FF2B5EF4-FFF2-40B4-BE49-F238E27FC236}">
                <a16:creationId xmlns:a16="http://schemas.microsoft.com/office/drawing/2014/main" id="{ED01AB40-E194-4348-4BEA-4B457484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5" y="1536874"/>
            <a:ext cx="4722481" cy="5046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82BA27-ED29-7B00-E76C-D7D419BF0674}"/>
              </a:ext>
            </a:extLst>
          </p:cNvPr>
          <p:cNvSpPr txBox="1"/>
          <p:nvPr/>
        </p:nvSpPr>
        <p:spPr>
          <a:xfrm>
            <a:off x="375919" y="274320"/>
            <a:ext cx="1093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Water resistant and preferably quiet fan for extracting humidity from wet filter</a:t>
            </a:r>
          </a:p>
        </p:txBody>
      </p:sp>
    </p:spTree>
    <p:extLst>
      <p:ext uri="{BB962C8B-B14F-4D97-AF65-F5344CB8AC3E}">
        <p14:creationId xmlns:p14="http://schemas.microsoft.com/office/powerpoint/2010/main" val="156833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hose&#10;&#10;Description automatically generated">
            <a:extLst>
              <a:ext uri="{FF2B5EF4-FFF2-40B4-BE49-F238E27FC236}">
                <a16:creationId xmlns:a16="http://schemas.microsoft.com/office/drawing/2014/main" id="{736AC766-FB81-4DE2-C9D8-AC7D10A8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5" y="2456700"/>
            <a:ext cx="4553960" cy="4147608"/>
          </a:xfrm>
          <a:prstGeom prst="rect">
            <a:avLst/>
          </a:prstGeom>
        </p:spPr>
      </p:pic>
      <p:pic>
        <p:nvPicPr>
          <p:cNvPr id="1026" name="Picture 2" descr="Automatic Drip Irrigation Setup for Indoor Cannabis Grow | Fast Buds">
            <a:extLst>
              <a:ext uri="{FF2B5EF4-FFF2-40B4-BE49-F238E27FC236}">
                <a16:creationId xmlns:a16="http://schemas.microsoft.com/office/drawing/2014/main" id="{84A5E761-5DE6-644D-8D53-99B1D4B4B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2"/>
          <a:stretch/>
        </p:blipFill>
        <p:spPr bwMode="auto">
          <a:xfrm>
            <a:off x="5628640" y="2456700"/>
            <a:ext cx="5991225" cy="414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D2AC4-9CCA-73CC-090C-D2AE3C1FCADB}"/>
              </a:ext>
            </a:extLst>
          </p:cNvPr>
          <p:cNvSpPr txBox="1"/>
          <p:nvPr/>
        </p:nvSpPr>
        <p:spPr>
          <a:xfrm>
            <a:off x="381000" y="266700"/>
            <a:ext cx="651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Potential ways to irrigate/wet the filter from slide 1</a:t>
            </a:r>
          </a:p>
        </p:txBody>
      </p:sp>
    </p:spTree>
    <p:extLst>
      <p:ext uri="{BB962C8B-B14F-4D97-AF65-F5344CB8AC3E}">
        <p14:creationId xmlns:p14="http://schemas.microsoft.com/office/powerpoint/2010/main" val="269071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09D5748F-22C3-C605-1EDD-BD668AEF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2540260"/>
            <a:ext cx="4987290" cy="4317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D65175-9F14-F42C-7385-91A1FA59C1FF}"/>
              </a:ext>
            </a:extLst>
          </p:cNvPr>
          <p:cNvSpPr txBox="1"/>
          <p:nvPr/>
        </p:nvSpPr>
        <p:spPr>
          <a:xfrm>
            <a:off x="342900" y="228600"/>
            <a:ext cx="712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Potential ½” DC water valve control</a:t>
            </a:r>
          </a:p>
        </p:txBody>
      </p:sp>
    </p:spTree>
    <p:extLst>
      <p:ext uri="{BB962C8B-B14F-4D97-AF65-F5344CB8AC3E}">
        <p14:creationId xmlns:p14="http://schemas.microsoft.com/office/powerpoint/2010/main" val="67994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FF062A-0E45-1D79-3012-09441B9A1D96}"/>
              </a:ext>
            </a:extLst>
          </p:cNvPr>
          <p:cNvSpPr txBox="1"/>
          <p:nvPr/>
        </p:nvSpPr>
        <p:spPr>
          <a:xfrm>
            <a:off x="571500" y="314325"/>
            <a:ext cx="613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Adafruit Water Level Sensor</a:t>
            </a:r>
          </a:p>
        </p:txBody>
      </p:sp>
      <p:pic>
        <p:nvPicPr>
          <p:cNvPr id="2050" name="Picture 2" descr="Digital Liquid Sensor with three wires coming out">
            <a:extLst>
              <a:ext uri="{FF2B5EF4-FFF2-40B4-BE49-F238E27FC236}">
                <a16:creationId xmlns:a16="http://schemas.microsoft.com/office/drawing/2014/main" id="{B384FEED-89BC-54B6-1ED2-D792C8240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021840"/>
            <a:ext cx="5026025" cy="37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hand holding a small device with wires&#10;&#10;Description automatically generated">
            <a:extLst>
              <a:ext uri="{FF2B5EF4-FFF2-40B4-BE49-F238E27FC236}">
                <a16:creationId xmlns:a16="http://schemas.microsoft.com/office/drawing/2014/main" id="{2BE35007-A07B-9E31-1294-1CB9B8CBF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71" y="2021840"/>
            <a:ext cx="5061759" cy="3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A6C9-0776-B691-9587-B95149C4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Similar humidifier for ideas</a:t>
            </a:r>
          </a:p>
        </p:txBody>
      </p:sp>
    </p:spTree>
    <p:extLst>
      <p:ext uri="{BB962C8B-B14F-4D97-AF65-F5344CB8AC3E}">
        <p14:creationId xmlns:p14="http://schemas.microsoft.com/office/powerpoint/2010/main" val="2513090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acuum cleaner with a roll of blue sponges&#10;&#10;Description automatically generated">
            <a:extLst>
              <a:ext uri="{FF2B5EF4-FFF2-40B4-BE49-F238E27FC236}">
                <a16:creationId xmlns:a16="http://schemas.microsoft.com/office/drawing/2014/main" id="{2BF84F62-B30B-8AE6-ABD7-4A01FC22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2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471</Words>
  <Application>Microsoft Macintosh PowerPoint</Application>
  <PresentationFormat>Widescreen</PresentationFormat>
  <Paragraphs>52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Automatic Cool-Mist Humidifier &amp; water refill system</vt:lpstr>
      <vt:lpstr>Humidifier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 humidifier for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Xie</dc:creator>
  <cp:lastModifiedBy>Andrew Xie</cp:lastModifiedBy>
  <cp:revision>22</cp:revision>
  <dcterms:created xsi:type="dcterms:W3CDTF">2024-02-07T17:05:17Z</dcterms:created>
  <dcterms:modified xsi:type="dcterms:W3CDTF">2024-03-26T01:25:48Z</dcterms:modified>
</cp:coreProperties>
</file>